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6" r:id="rId6"/>
    <p:sldId id="267" r:id="rId7"/>
    <p:sldId id="263" r:id="rId8"/>
    <p:sldId id="260" r:id="rId9"/>
    <p:sldId id="261" r:id="rId10"/>
    <p:sldId id="262" r:id="rId11"/>
    <p:sldId id="264" r:id="rId12"/>
    <p:sldId id="269" r:id="rId13"/>
    <p:sldId id="270" r:id="rId14"/>
    <p:sldId id="275" r:id="rId15"/>
    <p:sldId id="276" r:id="rId16"/>
    <p:sldId id="271" r:id="rId17"/>
    <p:sldId id="272" r:id="rId18"/>
    <p:sldId id="273" r:id="rId19"/>
    <p:sldId id="279" r:id="rId20"/>
    <p:sldId id="277" r:id="rId21"/>
    <p:sldId id="265" r:id="rId22"/>
    <p:sldId id="278" r:id="rId23"/>
    <p:sldId id="274" r:id="rId2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IA\Tablas%20informe%202020%20fin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IA\Tablas%20informe%202020%20fin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IA\Tablas%20informe%202020%20fin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IA\Tablas%20informe%202020%20fin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IA\Tablas%20informe%202020%20fin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IA\Tablas%20informe%202020%20fin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5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>
                <a:solidFill>
                  <a:schemeClr val="tx2">
                    <a:lumMod val="75000"/>
                  </a:schemeClr>
                </a:solidFill>
              </a:rPr>
              <a:t>FISIOTERAPIA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Capita!$O$22</c:f>
              <c:strCache>
                <c:ptCount val="1"/>
                <c:pt idx="0">
                  <c:v>CONSULTA POR PRIMERA VEZ</c:v>
                </c:pt>
              </c:strCache>
            </c:strRef>
          </c:tx>
          <c:spPr>
            <a:solidFill>
              <a:schemeClr val="accent1">
                <a:alpha val="74000"/>
              </a:schemeClr>
            </a:solidFill>
            <a:ln>
              <a:noFill/>
            </a:ln>
            <a:effectLst>
              <a:innerShdw blurRad="114300">
                <a:schemeClr val="accent1">
                  <a:lumMod val="75000"/>
                </a:schemeClr>
              </a:inn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Capita!$N$23:$N$34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Capita!$O$23:$O$34</c:f>
              <c:numCache>
                <c:formatCode>General</c:formatCode>
                <c:ptCount val="12"/>
                <c:pt idx="0">
                  <c:v>37</c:v>
                </c:pt>
                <c:pt idx="1">
                  <c:v>45</c:v>
                </c:pt>
                <c:pt idx="2">
                  <c:v>23</c:v>
                </c:pt>
                <c:pt idx="3">
                  <c:v>10</c:v>
                </c:pt>
                <c:pt idx="4">
                  <c:v>9</c:v>
                </c:pt>
                <c:pt idx="5">
                  <c:v>5</c:v>
                </c:pt>
                <c:pt idx="6">
                  <c:v>12</c:v>
                </c:pt>
                <c:pt idx="7">
                  <c:v>4</c:v>
                </c:pt>
                <c:pt idx="8">
                  <c:v>18</c:v>
                </c:pt>
                <c:pt idx="9">
                  <c:v>30</c:v>
                </c:pt>
                <c:pt idx="10">
                  <c:v>20</c:v>
                </c:pt>
                <c:pt idx="1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CF-47CE-9A88-27EECDB1FED8}"/>
            </c:ext>
          </c:extLst>
        </c:ser>
        <c:ser>
          <c:idx val="1"/>
          <c:order val="1"/>
          <c:tx>
            <c:strRef>
              <c:f>Capita!$P$22</c:f>
              <c:strCache>
                <c:ptCount val="1"/>
                <c:pt idx="0">
                  <c:v>SECCIONES</c:v>
                </c:pt>
              </c:strCache>
            </c:strRef>
          </c:tx>
          <c:spPr>
            <a:solidFill>
              <a:schemeClr val="accent2">
                <a:alpha val="74000"/>
              </a:schemeClr>
            </a:solidFill>
            <a:ln>
              <a:noFill/>
            </a:ln>
            <a:effectLst>
              <a:innerShdw blurRad="114300">
                <a:schemeClr val="accent2">
                  <a:lumMod val="75000"/>
                </a:schemeClr>
              </a:inn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Capita!$N$23:$N$34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Capita!$P$23:$P$34</c:f>
              <c:numCache>
                <c:formatCode>General</c:formatCode>
                <c:ptCount val="12"/>
                <c:pt idx="0">
                  <c:v>425</c:v>
                </c:pt>
                <c:pt idx="1">
                  <c:v>386</c:v>
                </c:pt>
                <c:pt idx="2">
                  <c:v>173</c:v>
                </c:pt>
                <c:pt idx="3">
                  <c:v>101</c:v>
                </c:pt>
                <c:pt idx="4">
                  <c:v>86</c:v>
                </c:pt>
                <c:pt idx="5">
                  <c:v>60</c:v>
                </c:pt>
                <c:pt idx="6">
                  <c:v>83</c:v>
                </c:pt>
                <c:pt idx="7">
                  <c:v>35</c:v>
                </c:pt>
                <c:pt idx="8">
                  <c:v>156</c:v>
                </c:pt>
                <c:pt idx="9">
                  <c:v>253</c:v>
                </c:pt>
                <c:pt idx="10">
                  <c:v>309</c:v>
                </c:pt>
                <c:pt idx="11">
                  <c:v>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CF-47CE-9A88-27EECDB1FE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727207312"/>
        <c:axId val="1727206064"/>
      </c:areaChart>
      <c:catAx>
        <c:axId val="1727207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727206064"/>
        <c:crosses val="autoZero"/>
        <c:auto val="1"/>
        <c:lblAlgn val="ctr"/>
        <c:lblOffset val="100"/>
        <c:noMultiLvlLbl val="0"/>
      </c:catAx>
      <c:valAx>
        <c:axId val="1727206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72720731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b="1">
                <a:solidFill>
                  <a:schemeClr val="tx2">
                    <a:lumMod val="75000"/>
                  </a:schemeClr>
                </a:solidFill>
              </a:rPr>
              <a:t>Atenciones 2020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especialistas!$H$2</c:f>
              <c:strCache>
                <c:ptCount val="1"/>
                <c:pt idx="0">
                  <c:v>primera vez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especialistas!$G$3:$G$10</c:f>
              <c:strCache>
                <c:ptCount val="8"/>
                <c:pt idx="0">
                  <c:v>fisioterapia</c:v>
                </c:pt>
                <c:pt idx="1">
                  <c:v>cirugia general</c:v>
                </c:pt>
                <c:pt idx="2">
                  <c:v>pediatria</c:v>
                </c:pt>
                <c:pt idx="3">
                  <c:v>nutricion</c:v>
                </c:pt>
                <c:pt idx="4">
                  <c:v>ortopeda</c:v>
                </c:pt>
                <c:pt idx="5">
                  <c:v>psicologia</c:v>
                </c:pt>
                <c:pt idx="6">
                  <c:v>m. interna</c:v>
                </c:pt>
                <c:pt idx="7">
                  <c:v>Total</c:v>
                </c:pt>
              </c:strCache>
            </c:strRef>
          </c:cat>
          <c:val>
            <c:numRef>
              <c:f>especialistas!$H$3:$H$10</c:f>
              <c:numCache>
                <c:formatCode>General</c:formatCode>
                <c:ptCount val="8"/>
                <c:pt idx="0">
                  <c:v>196</c:v>
                </c:pt>
                <c:pt idx="1">
                  <c:v>17</c:v>
                </c:pt>
                <c:pt idx="2">
                  <c:v>228</c:v>
                </c:pt>
                <c:pt idx="3">
                  <c:v>157</c:v>
                </c:pt>
                <c:pt idx="4">
                  <c:v>110</c:v>
                </c:pt>
                <c:pt idx="5">
                  <c:v>143</c:v>
                </c:pt>
                <c:pt idx="6">
                  <c:v>218</c:v>
                </c:pt>
                <c:pt idx="7">
                  <c:v>1069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E5-4C38-AEB1-EC63649F3F6A}"/>
            </c:ext>
          </c:extLst>
        </c:ser>
        <c:ser>
          <c:idx val="1"/>
          <c:order val="1"/>
          <c:tx>
            <c:strRef>
              <c:f>especialistas!$I$2</c:f>
              <c:strCache>
                <c:ptCount val="1"/>
                <c:pt idx="0">
                  <c:v>control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especialistas!$G$3:$G$10</c:f>
              <c:strCache>
                <c:ptCount val="8"/>
                <c:pt idx="0">
                  <c:v>fisioterapia</c:v>
                </c:pt>
                <c:pt idx="1">
                  <c:v>cirugia general</c:v>
                </c:pt>
                <c:pt idx="2">
                  <c:v>pediatria</c:v>
                </c:pt>
                <c:pt idx="3">
                  <c:v>nutricion</c:v>
                </c:pt>
                <c:pt idx="4">
                  <c:v>ortopeda</c:v>
                </c:pt>
                <c:pt idx="5">
                  <c:v>psicologia</c:v>
                </c:pt>
                <c:pt idx="6">
                  <c:v>m. interna</c:v>
                </c:pt>
                <c:pt idx="7">
                  <c:v>Total</c:v>
                </c:pt>
              </c:strCache>
            </c:strRef>
          </c:cat>
          <c:val>
            <c:numRef>
              <c:f>especialistas!$I$3:$I$10</c:f>
              <c:numCache>
                <c:formatCode>General</c:formatCode>
                <c:ptCount val="8"/>
                <c:pt idx="0">
                  <c:v>16</c:v>
                </c:pt>
                <c:pt idx="1">
                  <c:v>32</c:v>
                </c:pt>
                <c:pt idx="2">
                  <c:v>560</c:v>
                </c:pt>
                <c:pt idx="3">
                  <c:v>1404</c:v>
                </c:pt>
                <c:pt idx="4">
                  <c:v>81</c:v>
                </c:pt>
                <c:pt idx="5">
                  <c:v>916</c:v>
                </c:pt>
                <c:pt idx="6">
                  <c:v>157</c:v>
                </c:pt>
                <c:pt idx="7">
                  <c:v>3166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E5-4C38-AEB1-EC63649F3F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2943648"/>
        <c:axId val="1432947808"/>
      </c:lineChart>
      <c:catAx>
        <c:axId val="143294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432947808"/>
        <c:crosses val="autoZero"/>
        <c:auto val="1"/>
        <c:lblAlgn val="ctr"/>
        <c:lblOffset val="100"/>
        <c:noMultiLvlLbl val="0"/>
      </c:catAx>
      <c:valAx>
        <c:axId val="1432947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4329436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b="1">
                <a:solidFill>
                  <a:schemeClr val="tx2">
                    <a:lumMod val="75000"/>
                  </a:schemeClr>
                </a:solidFill>
              </a:rPr>
              <a:t>Tendencia mensual atenciones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especialistas!$H$13</c:f>
              <c:strCache>
                <c:ptCount val="1"/>
                <c:pt idx="0">
                  <c:v>primera vez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especialistas!$G$14:$G$25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especialistas!$H$14:$H$25</c:f>
              <c:numCache>
                <c:formatCode>General</c:formatCode>
                <c:ptCount val="12"/>
                <c:pt idx="0">
                  <c:v>140</c:v>
                </c:pt>
                <c:pt idx="1">
                  <c:v>269</c:v>
                </c:pt>
                <c:pt idx="2">
                  <c:v>315</c:v>
                </c:pt>
                <c:pt idx="3">
                  <c:v>1</c:v>
                </c:pt>
                <c:pt idx="4">
                  <c:v>6</c:v>
                </c:pt>
                <c:pt idx="5">
                  <c:v>74</c:v>
                </c:pt>
                <c:pt idx="6">
                  <c:v>44</c:v>
                </c:pt>
                <c:pt idx="7">
                  <c:v>5</c:v>
                </c:pt>
                <c:pt idx="8">
                  <c:v>41</c:v>
                </c:pt>
                <c:pt idx="9">
                  <c:v>52</c:v>
                </c:pt>
                <c:pt idx="10">
                  <c:v>45</c:v>
                </c:pt>
                <c:pt idx="11">
                  <c:v>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45-40DE-90E9-30DFDFA0045B}"/>
            </c:ext>
          </c:extLst>
        </c:ser>
        <c:ser>
          <c:idx val="1"/>
          <c:order val="1"/>
          <c:tx>
            <c:strRef>
              <c:f>especialistas!$I$13</c:f>
              <c:strCache>
                <c:ptCount val="1"/>
                <c:pt idx="0">
                  <c:v>control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especialistas!$G$14:$G$25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especialistas!$I$14:$I$25</c:f>
              <c:numCache>
                <c:formatCode>General</c:formatCode>
                <c:ptCount val="12"/>
                <c:pt idx="0">
                  <c:v>488</c:v>
                </c:pt>
                <c:pt idx="1">
                  <c:v>355</c:v>
                </c:pt>
                <c:pt idx="2">
                  <c:v>355</c:v>
                </c:pt>
                <c:pt idx="3">
                  <c:v>77</c:v>
                </c:pt>
                <c:pt idx="4">
                  <c:v>231</c:v>
                </c:pt>
                <c:pt idx="5">
                  <c:v>224</c:v>
                </c:pt>
                <c:pt idx="6">
                  <c:v>235</c:v>
                </c:pt>
                <c:pt idx="7">
                  <c:v>192</c:v>
                </c:pt>
                <c:pt idx="8">
                  <c:v>481</c:v>
                </c:pt>
                <c:pt idx="9">
                  <c:v>375</c:v>
                </c:pt>
                <c:pt idx="10">
                  <c:v>401</c:v>
                </c:pt>
                <c:pt idx="11">
                  <c:v>352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45-40DE-90E9-30DFDFA0045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432965696"/>
        <c:axId val="1432959872"/>
      </c:lineChart>
      <c:catAx>
        <c:axId val="143296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432959872"/>
        <c:crosses val="autoZero"/>
        <c:auto val="1"/>
        <c:lblAlgn val="ctr"/>
        <c:lblOffset val="100"/>
        <c:noMultiLvlLbl val="0"/>
      </c:catAx>
      <c:valAx>
        <c:axId val="1432959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432965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Cantidad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por</a:t>
            </a:r>
            <a:r>
              <a:rPr lang="en-US" b="1" baseline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baseline="0" dirty="0" err="1" smtClean="0">
                <a:solidFill>
                  <a:schemeClr val="tx2">
                    <a:lumMod val="75000"/>
                  </a:schemeClr>
                </a:solidFill>
              </a:rPr>
              <a:t>mes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Rx!$C$2</c:f>
              <c:strCache>
                <c:ptCount val="1"/>
                <c:pt idx="0">
                  <c:v>Cantidad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Rx!$B$3:$B$14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Rx!$C$3:$C$14</c:f>
              <c:numCache>
                <c:formatCode>General</c:formatCode>
                <c:ptCount val="12"/>
                <c:pt idx="0">
                  <c:v>86</c:v>
                </c:pt>
                <c:pt idx="1">
                  <c:v>141</c:v>
                </c:pt>
                <c:pt idx="2">
                  <c:v>102</c:v>
                </c:pt>
                <c:pt idx="3">
                  <c:v>0</c:v>
                </c:pt>
                <c:pt idx="4">
                  <c:v>0</c:v>
                </c:pt>
                <c:pt idx="5">
                  <c:v>12</c:v>
                </c:pt>
                <c:pt idx="6">
                  <c:v>39</c:v>
                </c:pt>
                <c:pt idx="7">
                  <c:v>37</c:v>
                </c:pt>
                <c:pt idx="8">
                  <c:v>85</c:v>
                </c:pt>
                <c:pt idx="9">
                  <c:v>8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A99-493B-9F5E-FAA64651DFA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096991440"/>
        <c:axId val="1097004752"/>
      </c:lineChart>
      <c:catAx>
        <c:axId val="1096991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97004752"/>
        <c:crosses val="autoZero"/>
        <c:auto val="1"/>
        <c:lblAlgn val="ctr"/>
        <c:lblOffset val="100"/>
        <c:noMultiLvlLbl val="0"/>
      </c:catAx>
      <c:valAx>
        <c:axId val="1097004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96991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Laboratorios mes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'Detalle laborat realizados'!$B$48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realizados'!$C$48</c:f>
              <c:numCache>
                <c:formatCode>General</c:formatCode>
                <c:ptCount val="1"/>
                <c:pt idx="0">
                  <c:v>1927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D2-404C-93BE-062AE2AB4AF8}"/>
            </c:ext>
          </c:extLst>
        </c:ser>
        <c:ser>
          <c:idx val="1"/>
          <c:order val="1"/>
          <c:tx>
            <c:strRef>
              <c:f>'Detalle laborat realizados'!$B$49</c:f>
              <c:strCache>
                <c:ptCount val="1"/>
                <c:pt idx="0">
                  <c:v>febre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realizados'!$C$49</c:f>
              <c:numCache>
                <c:formatCode>General</c:formatCode>
                <c:ptCount val="1"/>
                <c:pt idx="0">
                  <c:v>1564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D2-404C-93BE-062AE2AB4AF8}"/>
            </c:ext>
          </c:extLst>
        </c:ser>
        <c:ser>
          <c:idx val="2"/>
          <c:order val="2"/>
          <c:tx>
            <c:strRef>
              <c:f>'Detalle laborat realizados'!$B$50</c:f>
              <c:strCache>
                <c:ptCount val="1"/>
                <c:pt idx="0">
                  <c:v>marz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realizados'!$C$50</c:f>
              <c:numCache>
                <c:formatCode>General</c:formatCode>
                <c:ptCount val="1"/>
                <c:pt idx="0">
                  <c:v>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D2-404C-93BE-062AE2AB4AF8}"/>
            </c:ext>
          </c:extLst>
        </c:ser>
        <c:ser>
          <c:idx val="3"/>
          <c:order val="3"/>
          <c:tx>
            <c:strRef>
              <c:f>'Detalle laborat realizados'!$B$51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realizados'!$C$51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D2-404C-93BE-062AE2AB4AF8}"/>
            </c:ext>
          </c:extLst>
        </c:ser>
        <c:ser>
          <c:idx val="4"/>
          <c:order val="4"/>
          <c:tx>
            <c:strRef>
              <c:f>'Detalle laborat realizados'!$B$52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realizados'!$C$52</c:f>
              <c:numCache>
                <c:formatCode>General</c:formatCode>
                <c:ptCount val="1"/>
                <c:pt idx="0">
                  <c:v>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D2-404C-93BE-062AE2AB4AF8}"/>
            </c:ext>
          </c:extLst>
        </c:ser>
        <c:ser>
          <c:idx val="5"/>
          <c:order val="5"/>
          <c:tx>
            <c:strRef>
              <c:f>'Detalle laborat realizados'!$B$53</c:f>
              <c:strCache>
                <c:ptCount val="1"/>
                <c:pt idx="0">
                  <c:v>Jun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realizados'!$C$53</c:f>
              <c:numCache>
                <c:formatCode>General</c:formatCode>
                <c:ptCount val="1"/>
                <c:pt idx="0">
                  <c:v>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D2-404C-93BE-062AE2AB4AF8}"/>
            </c:ext>
          </c:extLst>
        </c:ser>
        <c:ser>
          <c:idx val="6"/>
          <c:order val="6"/>
          <c:tx>
            <c:strRef>
              <c:f>'Detalle laborat realizados'!$B$54</c:f>
              <c:strCache>
                <c:ptCount val="1"/>
                <c:pt idx="0">
                  <c:v>Jul</c:v>
                </c:pt>
              </c:strCache>
            </c:strRef>
          </c:tx>
          <c:spPr>
            <a:solidFill>
              <a:schemeClr val="accent1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realizados'!$C$54</c:f>
              <c:numCache>
                <c:formatCode>General</c:formatCode>
                <c:ptCount val="1"/>
                <c:pt idx="0">
                  <c:v>1346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ED2-404C-93BE-062AE2AB4AF8}"/>
            </c:ext>
          </c:extLst>
        </c:ser>
        <c:ser>
          <c:idx val="7"/>
          <c:order val="7"/>
          <c:tx>
            <c:strRef>
              <c:f>'Detalle laborat realizados'!$B$55</c:f>
              <c:strCache>
                <c:ptCount val="1"/>
                <c:pt idx="0">
                  <c:v>Ago</c:v>
                </c:pt>
              </c:strCache>
            </c:strRef>
          </c:tx>
          <c:spPr>
            <a:solidFill>
              <a:schemeClr val="accent2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realizados'!$C$55</c:f>
              <c:numCache>
                <c:formatCode>General</c:formatCode>
                <c:ptCount val="1"/>
                <c:pt idx="0">
                  <c:v>2444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ED2-404C-93BE-062AE2AB4AF8}"/>
            </c:ext>
          </c:extLst>
        </c:ser>
        <c:ser>
          <c:idx val="8"/>
          <c:order val="8"/>
          <c:tx>
            <c:strRef>
              <c:f>'Detalle laborat realizados'!$B$56</c:f>
              <c:strCache>
                <c:ptCount val="1"/>
                <c:pt idx="0">
                  <c:v>Sep</c:v>
                </c:pt>
              </c:strCache>
            </c:strRef>
          </c:tx>
          <c:spPr>
            <a:solidFill>
              <a:schemeClr val="accent3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realizados'!$C$56</c:f>
              <c:numCache>
                <c:formatCode>General</c:formatCode>
                <c:ptCount val="1"/>
                <c:pt idx="0">
                  <c:v>2860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ED2-404C-93BE-062AE2AB4AF8}"/>
            </c:ext>
          </c:extLst>
        </c:ser>
        <c:ser>
          <c:idx val="9"/>
          <c:order val="9"/>
          <c:tx>
            <c:strRef>
              <c:f>'Detalle laborat realizados'!$B$57</c:f>
              <c:strCache>
                <c:ptCount val="1"/>
                <c:pt idx="0">
                  <c:v>octu</c:v>
                </c:pt>
              </c:strCache>
            </c:strRef>
          </c:tx>
          <c:spPr>
            <a:solidFill>
              <a:schemeClr val="accent4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realizados'!$C$57</c:f>
              <c:numCache>
                <c:formatCode>General</c:formatCode>
                <c:ptCount val="1"/>
                <c:pt idx="0">
                  <c:v>2511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ED2-404C-93BE-062AE2AB4AF8}"/>
            </c:ext>
          </c:extLst>
        </c:ser>
        <c:ser>
          <c:idx val="10"/>
          <c:order val="10"/>
          <c:tx>
            <c:strRef>
              <c:f>'Detalle laborat realizados'!$B$58</c:f>
              <c:strCache>
                <c:ptCount val="1"/>
                <c:pt idx="0">
                  <c:v>novi</c:v>
                </c:pt>
              </c:strCache>
            </c:strRef>
          </c:tx>
          <c:spPr>
            <a:solidFill>
              <a:schemeClr val="accent5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realizados'!$C$58</c:f>
              <c:numCache>
                <c:formatCode>General</c:formatCode>
                <c:ptCount val="1"/>
                <c:pt idx="0">
                  <c:v>1601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ED2-404C-93BE-062AE2AB4AF8}"/>
            </c:ext>
          </c:extLst>
        </c:ser>
        <c:ser>
          <c:idx val="11"/>
          <c:order val="11"/>
          <c:tx>
            <c:strRef>
              <c:f>'Detalle laborat realizados'!$B$59</c:f>
              <c:strCache>
                <c:ptCount val="1"/>
                <c:pt idx="0">
                  <c:v>dic</c:v>
                </c:pt>
              </c:strCache>
            </c:strRef>
          </c:tx>
          <c:spPr>
            <a:solidFill>
              <a:schemeClr val="accent6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'Detalle laborat realizados'!$C$59</c:f>
              <c:numCache>
                <c:formatCode>General</c:formatCode>
                <c:ptCount val="1"/>
                <c:pt idx="0">
                  <c:v>1262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ED2-404C-93BE-062AE2AB4AF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021980816"/>
        <c:axId val="1021978320"/>
      </c:barChart>
      <c:catAx>
        <c:axId val="1021980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21978320"/>
        <c:crosses val="autoZero"/>
        <c:auto val="1"/>
        <c:lblAlgn val="ctr"/>
        <c:lblOffset val="100"/>
        <c:noMultiLvlLbl val="0"/>
      </c:catAx>
      <c:valAx>
        <c:axId val="102197832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21980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CO"/>
              <a:t>Tendencia de laboratorios por contrato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'consolidado lab'!$D$43</c:f>
              <c:strCache>
                <c:ptCount val="1"/>
                <c:pt idx="0">
                  <c:v>DTC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'consolidado lab'!$C$44:$C$55</c:f>
              <c:strCache>
                <c:ptCount val="12"/>
                <c:pt idx="0">
                  <c:v>enero</c:v>
                </c:pt>
                <c:pt idx="1">
                  <c:v>febre</c:v>
                </c:pt>
                <c:pt idx="2">
                  <c:v>marz</c:v>
                </c:pt>
                <c:pt idx="3">
                  <c:v>abril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octu</c:v>
                </c:pt>
                <c:pt idx="10">
                  <c:v>novi</c:v>
                </c:pt>
                <c:pt idx="11">
                  <c:v>dic</c:v>
                </c:pt>
              </c:strCache>
            </c:strRef>
          </c:cat>
          <c:val>
            <c:numRef>
              <c:f>'consolidado lab'!$D$44:$D$55</c:f>
              <c:numCache>
                <c:formatCode>General</c:formatCode>
                <c:ptCount val="12"/>
                <c:pt idx="0">
                  <c:v>1661</c:v>
                </c:pt>
                <c:pt idx="1">
                  <c:v>1198</c:v>
                </c:pt>
                <c:pt idx="2">
                  <c:v>552</c:v>
                </c:pt>
                <c:pt idx="3">
                  <c:v>0</c:v>
                </c:pt>
                <c:pt idx="4">
                  <c:v>865</c:v>
                </c:pt>
                <c:pt idx="5">
                  <c:v>635</c:v>
                </c:pt>
                <c:pt idx="6">
                  <c:v>1183</c:v>
                </c:pt>
                <c:pt idx="7">
                  <c:v>2323</c:v>
                </c:pt>
                <c:pt idx="8">
                  <c:v>2631</c:v>
                </c:pt>
                <c:pt idx="9">
                  <c:v>2443</c:v>
                </c:pt>
                <c:pt idx="10">
                  <c:v>1296</c:v>
                </c:pt>
                <c:pt idx="11">
                  <c:v>953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AE-465C-BDAB-2BEF40596F3D}"/>
            </c:ext>
          </c:extLst>
        </c:ser>
        <c:ser>
          <c:idx val="1"/>
          <c:order val="1"/>
          <c:tx>
            <c:strRef>
              <c:f>'consolidado lab'!$E$43</c:f>
              <c:strCache>
                <c:ptCount val="1"/>
                <c:pt idx="0">
                  <c:v>CAPITA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'consolidado lab'!$C$44:$C$55</c:f>
              <c:strCache>
                <c:ptCount val="12"/>
                <c:pt idx="0">
                  <c:v>enero</c:v>
                </c:pt>
                <c:pt idx="1">
                  <c:v>febre</c:v>
                </c:pt>
                <c:pt idx="2">
                  <c:v>marz</c:v>
                </c:pt>
                <c:pt idx="3">
                  <c:v>abril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octu</c:v>
                </c:pt>
                <c:pt idx="10">
                  <c:v>novi</c:v>
                </c:pt>
                <c:pt idx="11">
                  <c:v>dic</c:v>
                </c:pt>
              </c:strCache>
            </c:strRef>
          </c:cat>
          <c:val>
            <c:numRef>
              <c:f>'consolidado lab'!$E$44:$E$55</c:f>
              <c:numCache>
                <c:formatCode>General</c:formatCode>
                <c:ptCount val="12"/>
                <c:pt idx="0">
                  <c:v>266</c:v>
                </c:pt>
                <c:pt idx="1">
                  <c:v>366</c:v>
                </c:pt>
                <c:pt idx="2">
                  <c:v>231</c:v>
                </c:pt>
                <c:pt idx="3">
                  <c:v>0</c:v>
                </c:pt>
                <c:pt idx="4">
                  <c:v>43</c:v>
                </c:pt>
                <c:pt idx="5">
                  <c:v>109</c:v>
                </c:pt>
                <c:pt idx="6">
                  <c:v>163</c:v>
                </c:pt>
                <c:pt idx="7">
                  <c:v>121</c:v>
                </c:pt>
                <c:pt idx="8">
                  <c:v>229</c:v>
                </c:pt>
                <c:pt idx="9">
                  <c:v>268</c:v>
                </c:pt>
                <c:pt idx="10">
                  <c:v>305</c:v>
                </c:pt>
                <c:pt idx="11">
                  <c:v>309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BAE-465C-BDAB-2BEF40596F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27209392"/>
        <c:axId val="1727216880"/>
      </c:lineChart>
      <c:catAx>
        <c:axId val="172720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727216880"/>
        <c:crosses val="autoZero"/>
        <c:auto val="1"/>
        <c:lblAlgn val="ctr"/>
        <c:lblOffset val="100"/>
        <c:noMultiLvlLbl val="0"/>
      </c:catAx>
      <c:valAx>
        <c:axId val="1727216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727209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>
        <a:lumMod val="50000"/>
      </cs:styleClr>
    </cs:fontRef>
    <cs:defRPr sz="10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74000"/>
        </a:schemeClr>
      </a:solidFill>
      <a:effectLst>
        <a:innerShdw blurRad="114300">
          <a:schemeClr val="phClr">
            <a:lumMod val="75000"/>
          </a:schemeClr>
        </a:innerShdw>
      </a:effectLst>
    </cs:spPr>
  </cs:dataPoint>
  <cs:dataPoint3D>
    <cs:lnRef idx="0"/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74000"/>
        </a:schemeClr>
      </a:solidFill>
      <a:effectLst>
        <a:innerShdw blurRad="114300">
          <a:schemeClr val="phClr">
            <a:lumMod val="75000"/>
          </a:schemeClr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78145-5EB5-4ACC-B4A8-45BD405A7F0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8177D-85D0-4B32-8D0A-2DC640625E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8908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989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985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2439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277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34857" y="964"/>
            <a:ext cx="1457143" cy="8095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29403759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313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295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6276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6221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7140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7195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704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93000"/>
                <a:satMod val="150000"/>
                <a:shade val="98000"/>
                <a:lumMod val="102000"/>
                <a:alpha val="51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41970-1948-4C25-A65E-C1E2DCC8F5FC}" type="datetimeFigureOut">
              <a:rPr lang="es-CO" smtClean="0"/>
              <a:t>2021/01/24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38B7B-D8D5-44CF-8C75-90900B620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008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047804"/>
              </p:ext>
            </p:extLst>
          </p:nvPr>
        </p:nvGraphicFramePr>
        <p:xfrm>
          <a:off x="-1" y="0"/>
          <a:ext cx="12192001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Imagen de mapa de bits" r:id="rId3" imgW="2180952" imgH="2419048" progId="Paint.Picture">
                  <p:embed/>
                </p:oleObj>
              </mc:Choice>
              <mc:Fallback>
                <p:oleObj name="Imagen de mapa de bits" r:id="rId3" imgW="2180952" imgH="241904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" y="0"/>
                        <a:ext cx="12192001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1523999" y="2235200"/>
            <a:ext cx="9144000" cy="2387600"/>
          </a:xfrm>
        </p:spPr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RESULTADOS INDICADORES 2020</a:t>
            </a:r>
            <a:endParaRPr lang="es-CO" b="1" dirty="0">
              <a:solidFill>
                <a:srgbClr val="00206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0"/>
            <a:ext cx="8272226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199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/>
          <p:nvPr/>
        </p:nvPicPr>
        <p:blipFill rotWithShape="1">
          <a:blip r:embed="rId2"/>
          <a:srcRect t="58304" r="14933" b="25525"/>
          <a:stretch/>
        </p:blipFill>
        <p:spPr bwMode="auto">
          <a:xfrm>
            <a:off x="657497" y="3775165"/>
            <a:ext cx="10696303" cy="230709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092"/>
          </a:xfrm>
        </p:spPr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Indicadores Programa DTC</a:t>
            </a:r>
            <a:endParaRPr lang="es-CO" b="1" dirty="0">
              <a:solidFill>
                <a:srgbClr val="002060"/>
              </a:solidFill>
            </a:endParaRPr>
          </a:p>
        </p:txBody>
      </p:sp>
      <p:pic>
        <p:nvPicPr>
          <p:cNvPr id="7" name="Imagen 6"/>
          <p:cNvPicPr/>
          <p:nvPr/>
        </p:nvPicPr>
        <p:blipFill rotWithShape="1">
          <a:blip r:embed="rId3"/>
          <a:srcRect l="13840" t="56950" r="15746" b="33880"/>
          <a:stretch/>
        </p:blipFill>
        <p:spPr bwMode="auto">
          <a:xfrm>
            <a:off x="819693" y="1838800"/>
            <a:ext cx="10371909" cy="11817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7361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/>
          <p:cNvGraphicFramePr>
            <a:graphicFrameLocks noChangeAspect="1"/>
          </p:cNvGraphicFramePr>
          <p:nvPr>
            <p:extLst/>
          </p:nvPr>
        </p:nvGraphicFramePr>
        <p:xfrm>
          <a:off x="-1" y="0"/>
          <a:ext cx="12192001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Imagen de mapa de bits" r:id="rId3" imgW="2180952" imgH="2419048" progId="Paint.Picture">
                  <p:embed/>
                </p:oleObj>
              </mc:Choice>
              <mc:Fallback>
                <p:oleObj name="Imagen de mapa de bits" r:id="rId3" imgW="2180952" imgH="2419048" progId="Paint.Picture">
                  <p:embed/>
                  <p:pic>
                    <p:nvPicPr>
                      <p:cNvPr id="4" name="Obje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" y="0"/>
                        <a:ext cx="12192001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3999" y="3123027"/>
            <a:ext cx="9144000" cy="1287268"/>
          </a:xfrm>
        </p:spPr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CAPITA</a:t>
            </a:r>
            <a:endParaRPr lang="es-CO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79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9169" y="195943"/>
            <a:ext cx="7819881" cy="894489"/>
          </a:xfrm>
        </p:spPr>
        <p:txBody>
          <a:bodyPr>
            <a:normAutofit/>
          </a:bodyPr>
          <a:lstStyle/>
          <a:p>
            <a:r>
              <a:rPr lang="es-CO" sz="3600" b="1" dirty="0" smtClean="0">
                <a:solidFill>
                  <a:srgbClr val="002060"/>
                </a:solidFill>
              </a:rPr>
              <a:t>Atenciones médicas</a:t>
            </a:r>
            <a:endParaRPr lang="es-CO" sz="36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1537376"/>
              </p:ext>
            </p:extLst>
          </p:nvPr>
        </p:nvGraphicFramePr>
        <p:xfrm>
          <a:off x="919170" y="1267096"/>
          <a:ext cx="10353660" cy="51337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7356">
                  <a:extLst>
                    <a:ext uri="{9D8B030D-6E8A-4147-A177-3AD203B41FA5}">
                      <a16:colId xmlns:a16="http://schemas.microsoft.com/office/drawing/2014/main" val="1891616134"/>
                    </a:ext>
                  </a:extLst>
                </a:gridCol>
                <a:gridCol w="2259874">
                  <a:extLst>
                    <a:ext uri="{9D8B030D-6E8A-4147-A177-3AD203B41FA5}">
                      <a16:colId xmlns:a16="http://schemas.microsoft.com/office/drawing/2014/main" val="2706357461"/>
                    </a:ext>
                  </a:extLst>
                </a:gridCol>
                <a:gridCol w="1933303">
                  <a:extLst>
                    <a:ext uri="{9D8B030D-6E8A-4147-A177-3AD203B41FA5}">
                      <a16:colId xmlns:a16="http://schemas.microsoft.com/office/drawing/2014/main" val="538720460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3361967574"/>
                    </a:ext>
                  </a:extLst>
                </a:gridCol>
                <a:gridCol w="1162594">
                  <a:extLst>
                    <a:ext uri="{9D8B030D-6E8A-4147-A177-3AD203B41FA5}">
                      <a16:colId xmlns:a16="http://schemas.microsoft.com/office/drawing/2014/main" val="1656914037"/>
                    </a:ext>
                  </a:extLst>
                </a:gridCol>
                <a:gridCol w="1109927">
                  <a:extLst>
                    <a:ext uri="{9D8B030D-6E8A-4147-A177-3AD203B41FA5}">
                      <a16:colId xmlns:a16="http://schemas.microsoft.com/office/drawing/2014/main" val="4141559038"/>
                    </a:ext>
                  </a:extLst>
                </a:gridCol>
              </a:tblGrid>
              <a:tr h="12947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Mes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pacientes entregados en base de datos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pacientes atendidos por medico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pacientes atendidos por odontologia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pacientes a los que se les realizó laboratorio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pacientes muertos o retirados de la EPS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524401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Enero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7311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81891691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Febrero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6351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566288051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Marzo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6312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98829160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Abril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286693777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Mayo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6233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84113676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Junio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76056564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Julio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794503164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Agosto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5,974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61263695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Septiembre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5,968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23532878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Octubre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6,056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99022496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Noviembre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6,022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28212742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Diciembre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5,970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43195257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Total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74663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t"/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42748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45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9169" y="195943"/>
            <a:ext cx="7819881" cy="894489"/>
          </a:xfrm>
        </p:spPr>
        <p:txBody>
          <a:bodyPr>
            <a:normAutofit/>
          </a:bodyPr>
          <a:lstStyle/>
          <a:p>
            <a:r>
              <a:rPr lang="es-CO" sz="3600" b="1" dirty="0" smtClean="0">
                <a:solidFill>
                  <a:srgbClr val="002060"/>
                </a:solidFill>
              </a:rPr>
              <a:t>Fisioterapia</a:t>
            </a:r>
            <a:endParaRPr lang="es-CO" sz="36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1258470"/>
              </p:ext>
            </p:extLst>
          </p:nvPr>
        </p:nvGraphicFramePr>
        <p:xfrm>
          <a:off x="592599" y="1240971"/>
          <a:ext cx="5573070" cy="3790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1243">
                  <a:extLst>
                    <a:ext uri="{9D8B030D-6E8A-4147-A177-3AD203B41FA5}">
                      <a16:colId xmlns:a16="http://schemas.microsoft.com/office/drawing/2014/main" val="1891616134"/>
                    </a:ext>
                  </a:extLst>
                </a:gridCol>
                <a:gridCol w="1558498">
                  <a:extLst>
                    <a:ext uri="{9D8B030D-6E8A-4147-A177-3AD203B41FA5}">
                      <a16:colId xmlns:a16="http://schemas.microsoft.com/office/drawing/2014/main" val="2706357461"/>
                    </a:ext>
                  </a:extLst>
                </a:gridCol>
                <a:gridCol w="1333281">
                  <a:extLst>
                    <a:ext uri="{9D8B030D-6E8A-4147-A177-3AD203B41FA5}">
                      <a16:colId xmlns:a16="http://schemas.microsoft.com/office/drawing/2014/main" val="538720460"/>
                    </a:ext>
                  </a:extLst>
                </a:gridCol>
                <a:gridCol w="1090048">
                  <a:extLst>
                    <a:ext uri="{9D8B030D-6E8A-4147-A177-3AD203B41FA5}">
                      <a16:colId xmlns:a16="http://schemas.microsoft.com/office/drawing/2014/main" val="3361967574"/>
                    </a:ext>
                  </a:extLst>
                </a:gridCol>
              </a:tblGrid>
              <a:tr h="36949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Mes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código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CONSULTA POR PRIMERA VEZ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SECCIONES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524401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891691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288051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829160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Abr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693777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113676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056564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4503164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Ago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263695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3532878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22496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212742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Dic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195257"/>
                  </a:ext>
                </a:extLst>
              </a:tr>
              <a:tr h="181588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748534"/>
                  </a:ext>
                </a:extLst>
              </a:tr>
            </a:tbl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9369416"/>
              </p:ext>
            </p:extLst>
          </p:nvPr>
        </p:nvGraphicFramePr>
        <p:xfrm>
          <a:off x="6453051" y="1613262"/>
          <a:ext cx="5486400" cy="3598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205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3903617" cy="418646"/>
          </a:xfrm>
        </p:spPr>
        <p:txBody>
          <a:bodyPr>
            <a:normAutofit fontScale="90000"/>
          </a:bodyPr>
          <a:lstStyle/>
          <a:p>
            <a:r>
              <a:rPr lang="es-CO" sz="3600" b="1" dirty="0" smtClean="0">
                <a:solidFill>
                  <a:srgbClr val="002060"/>
                </a:solidFill>
              </a:rPr>
              <a:t>Especialistas</a:t>
            </a:r>
            <a:endParaRPr lang="es-CO" sz="3600" b="1" dirty="0">
              <a:solidFill>
                <a:srgbClr val="002060"/>
              </a:solidFill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802062"/>
              </p:ext>
            </p:extLst>
          </p:nvPr>
        </p:nvGraphicFramePr>
        <p:xfrm>
          <a:off x="5081450" y="1020693"/>
          <a:ext cx="6557555" cy="3159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67221"/>
              </p:ext>
            </p:extLst>
          </p:nvPr>
        </p:nvGraphicFramePr>
        <p:xfrm>
          <a:off x="600893" y="1115085"/>
          <a:ext cx="4036423" cy="3065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9106">
                  <a:extLst>
                    <a:ext uri="{9D8B030D-6E8A-4147-A177-3AD203B41FA5}">
                      <a16:colId xmlns:a16="http://schemas.microsoft.com/office/drawing/2014/main" val="3891777609"/>
                    </a:ext>
                  </a:extLst>
                </a:gridCol>
                <a:gridCol w="829402">
                  <a:extLst>
                    <a:ext uri="{9D8B030D-6E8A-4147-A177-3AD203B41FA5}">
                      <a16:colId xmlns:a16="http://schemas.microsoft.com/office/drawing/2014/main" val="302544406"/>
                    </a:ext>
                  </a:extLst>
                </a:gridCol>
                <a:gridCol w="829402">
                  <a:extLst>
                    <a:ext uri="{9D8B030D-6E8A-4147-A177-3AD203B41FA5}">
                      <a16:colId xmlns:a16="http://schemas.microsoft.com/office/drawing/2014/main" val="2322566638"/>
                    </a:ext>
                  </a:extLst>
                </a:gridCol>
                <a:gridCol w="1368513">
                  <a:extLst>
                    <a:ext uri="{9D8B030D-6E8A-4147-A177-3AD203B41FA5}">
                      <a16:colId xmlns:a16="http://schemas.microsoft.com/office/drawing/2014/main" val="2146228545"/>
                    </a:ext>
                  </a:extLst>
                </a:gridCol>
              </a:tblGrid>
              <a:tr h="328881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Profesional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primera vez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control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ATENCIONES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544010"/>
                  </a:ext>
                </a:extLst>
              </a:tr>
              <a:tr h="313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fisioterapia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2302195"/>
                  </a:ext>
                </a:extLst>
              </a:tr>
              <a:tr h="313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cirugía </a:t>
                      </a:r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general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312668"/>
                  </a:ext>
                </a:extLst>
              </a:tr>
              <a:tr h="313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pediatría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611980"/>
                  </a:ext>
                </a:extLst>
              </a:tr>
              <a:tr h="313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nutrición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677359"/>
                  </a:ext>
                </a:extLst>
              </a:tr>
              <a:tr h="313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ortopeda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677729"/>
                  </a:ext>
                </a:extLst>
              </a:tr>
              <a:tr h="313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psicología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923605"/>
                  </a:ext>
                </a:extLst>
              </a:tr>
              <a:tr h="313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m. interna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9281242"/>
                  </a:ext>
                </a:extLst>
              </a:tr>
              <a:tr h="313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6960620"/>
                  </a:ext>
                </a:extLst>
              </a:tr>
            </a:tbl>
          </a:graphicData>
        </a:graphic>
      </p:graphicFrame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8615472"/>
              </p:ext>
            </p:extLst>
          </p:nvPr>
        </p:nvGraphicFramePr>
        <p:xfrm>
          <a:off x="2272936" y="4180115"/>
          <a:ext cx="7210697" cy="2442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910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9169" y="195943"/>
            <a:ext cx="7819881" cy="894489"/>
          </a:xfrm>
        </p:spPr>
        <p:txBody>
          <a:bodyPr>
            <a:normAutofit/>
          </a:bodyPr>
          <a:lstStyle/>
          <a:p>
            <a:r>
              <a:rPr lang="es-CO" sz="3600" b="1" dirty="0" smtClean="0">
                <a:solidFill>
                  <a:srgbClr val="002060"/>
                </a:solidFill>
              </a:rPr>
              <a:t>Radiología</a:t>
            </a:r>
            <a:endParaRPr lang="es-CO" sz="36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143006"/>
              </p:ext>
            </p:extLst>
          </p:nvPr>
        </p:nvGraphicFramePr>
        <p:xfrm>
          <a:off x="1010609" y="1332410"/>
          <a:ext cx="3692020" cy="38404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5202">
                  <a:extLst>
                    <a:ext uri="{9D8B030D-6E8A-4147-A177-3AD203B41FA5}">
                      <a16:colId xmlns:a16="http://schemas.microsoft.com/office/drawing/2014/main" val="1891616134"/>
                    </a:ext>
                  </a:extLst>
                </a:gridCol>
                <a:gridCol w="1826818">
                  <a:extLst>
                    <a:ext uri="{9D8B030D-6E8A-4147-A177-3AD203B41FA5}">
                      <a16:colId xmlns:a16="http://schemas.microsoft.com/office/drawing/2014/main" val="2706357461"/>
                    </a:ext>
                  </a:extLst>
                </a:gridCol>
              </a:tblGrid>
              <a:tr h="519771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524401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891691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Febrero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288051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Marzo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829160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693777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Mayo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113676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056564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4503164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Agosto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263695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Septiembre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3532878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Octubre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22496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212742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Diciembre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195257"/>
                  </a:ext>
                </a:extLst>
              </a:tr>
              <a:tr h="255439"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748534"/>
                  </a:ext>
                </a:extLst>
              </a:tr>
            </a:tbl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1939598"/>
              </p:ext>
            </p:extLst>
          </p:nvPr>
        </p:nvGraphicFramePr>
        <p:xfrm>
          <a:off x="5965370" y="1476104"/>
          <a:ext cx="5438503" cy="3069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269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/>
          <p:cNvGraphicFramePr>
            <a:graphicFrameLocks noChangeAspect="1"/>
          </p:cNvGraphicFramePr>
          <p:nvPr>
            <p:extLst/>
          </p:nvPr>
        </p:nvGraphicFramePr>
        <p:xfrm>
          <a:off x="-1" y="0"/>
          <a:ext cx="12192001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Imagen de mapa de bits" r:id="rId3" imgW="2180952" imgH="2419048" progId="Paint.Picture">
                  <p:embed/>
                </p:oleObj>
              </mc:Choice>
              <mc:Fallback>
                <p:oleObj name="Imagen de mapa de bits" r:id="rId3" imgW="2180952" imgH="2419048" progId="Paint.Picture">
                  <p:embed/>
                  <p:pic>
                    <p:nvPicPr>
                      <p:cNvPr id="4" name="Obje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" y="0"/>
                        <a:ext cx="12192001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3999" y="3137095"/>
            <a:ext cx="9144000" cy="1090320"/>
          </a:xfrm>
        </p:spPr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Laboratorios</a:t>
            </a:r>
            <a:endParaRPr lang="es-CO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184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3818206" cy="444772"/>
          </a:xfrm>
        </p:spPr>
        <p:txBody>
          <a:bodyPr>
            <a:normAutofit fontScale="90000"/>
          </a:bodyPr>
          <a:lstStyle/>
          <a:p>
            <a:r>
              <a:rPr lang="es-CO" sz="3200" b="1" dirty="0" smtClean="0">
                <a:solidFill>
                  <a:srgbClr val="002060"/>
                </a:solidFill>
              </a:rPr>
              <a:t>DTC</a:t>
            </a:r>
            <a:endParaRPr lang="es-CO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92720"/>
              </p:ext>
            </p:extLst>
          </p:nvPr>
        </p:nvGraphicFramePr>
        <p:xfrm>
          <a:off x="326570" y="987698"/>
          <a:ext cx="11312434" cy="44289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6470">
                  <a:extLst>
                    <a:ext uri="{9D8B030D-6E8A-4147-A177-3AD203B41FA5}">
                      <a16:colId xmlns:a16="http://schemas.microsoft.com/office/drawing/2014/main" val="3896197442"/>
                    </a:ext>
                  </a:extLst>
                </a:gridCol>
                <a:gridCol w="479592">
                  <a:extLst>
                    <a:ext uri="{9D8B030D-6E8A-4147-A177-3AD203B41FA5}">
                      <a16:colId xmlns:a16="http://schemas.microsoft.com/office/drawing/2014/main" val="3083102063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4113691789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2921153703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3799593217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561355516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2123435223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3849330267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1779514620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3215394576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3259774985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3419369386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2400324159"/>
                    </a:ext>
                  </a:extLst>
                </a:gridCol>
                <a:gridCol w="808031">
                  <a:extLst>
                    <a:ext uri="{9D8B030D-6E8A-4147-A177-3AD203B41FA5}">
                      <a16:colId xmlns:a16="http://schemas.microsoft.com/office/drawing/2014/main" val="2450165038"/>
                    </a:ext>
                  </a:extLst>
                </a:gridCol>
              </a:tblGrid>
              <a:tr h="3398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Nombre del examen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febre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marz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abril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May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Jun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Jul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Ago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Sep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octu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novi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dic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537011"/>
                  </a:ext>
                </a:extLst>
              </a:tr>
              <a:tr h="339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HEMOGRAMA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173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86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128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272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301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238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128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83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1545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774860"/>
                  </a:ext>
                </a:extLst>
              </a:tr>
              <a:tr h="1877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GLICEMIA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181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69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37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129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269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311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240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128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83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1526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3047770"/>
                  </a:ext>
                </a:extLst>
              </a:tr>
              <a:tr h="1877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P.LIPIDICO</a:t>
                      </a:r>
                      <a:endParaRPr lang="es-CO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180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69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37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44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127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267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298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238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129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82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1510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4608014"/>
                  </a:ext>
                </a:extLst>
              </a:tr>
              <a:tr h="1877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CREATININA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318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337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125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265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182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192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298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354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308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206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223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2808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0642914"/>
                  </a:ext>
                </a:extLst>
              </a:tr>
              <a:tr h="339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CREATINURIA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196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156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75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84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69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157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278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319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252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149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103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1838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651131"/>
                  </a:ext>
                </a:extLst>
              </a:tr>
              <a:tr h="339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MICROALBUMINURIA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196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156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75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84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69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157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278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319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252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149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103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1838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530445"/>
                  </a:ext>
                </a:extLst>
              </a:tr>
              <a:tr h="1877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P.ORINA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170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71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35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37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126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267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297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237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127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81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1490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9106442"/>
                  </a:ext>
                </a:extLst>
              </a:tr>
              <a:tr h="1877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ALBUMINA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49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30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36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102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143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116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64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45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687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2165282"/>
                  </a:ext>
                </a:extLst>
              </a:tr>
              <a:tr h="1877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CALCIO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25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6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4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3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15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122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5371554"/>
                  </a:ext>
                </a:extLst>
              </a:tr>
              <a:tr h="1877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FÓSFORO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30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36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102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116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64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45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564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684048"/>
                  </a:ext>
                </a:extLst>
              </a:tr>
              <a:tr h="339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HEMO.GLICOSILADA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106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60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58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97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63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53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58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86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94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72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56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803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9069956"/>
                  </a:ext>
                </a:extLst>
              </a:tr>
              <a:tr h="339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PARATOHORMONA 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41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102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143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116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64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45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687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3884329"/>
                  </a:ext>
                </a:extLst>
              </a:tr>
              <a:tr h="1877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POTASIO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25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4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15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20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>
                          <a:effectLst/>
                        </a:rPr>
                        <a:t>18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8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2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u="none" strike="noStrike" dirty="0">
                          <a:effectLst/>
                        </a:rPr>
                        <a:t>122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48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1661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1198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552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0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865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635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1183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2323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2631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2243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1296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953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u="none" strike="noStrike" dirty="0">
                          <a:effectLst/>
                        </a:rPr>
                        <a:t>15540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0633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7890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8761" y="224449"/>
            <a:ext cx="2106642" cy="444772"/>
          </a:xfrm>
        </p:spPr>
        <p:txBody>
          <a:bodyPr>
            <a:normAutofit fontScale="90000"/>
          </a:bodyPr>
          <a:lstStyle/>
          <a:p>
            <a:r>
              <a:rPr lang="es-CO" sz="3200" b="1" dirty="0" smtClean="0">
                <a:solidFill>
                  <a:srgbClr val="002060"/>
                </a:solidFill>
              </a:rPr>
              <a:t>CAPITA</a:t>
            </a:r>
            <a:endParaRPr lang="es-CO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001536"/>
              </p:ext>
            </p:extLst>
          </p:nvPr>
        </p:nvGraphicFramePr>
        <p:xfrm>
          <a:off x="281345" y="669221"/>
          <a:ext cx="11310432" cy="61026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7888">
                  <a:extLst>
                    <a:ext uri="{9D8B030D-6E8A-4147-A177-3AD203B41FA5}">
                      <a16:colId xmlns:a16="http://schemas.microsoft.com/office/drawing/2014/main" val="1845292272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2277336213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1133858518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3537858887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3827180353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3711217204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156708425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3606529733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1464680242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4262079627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1405240563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430051458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18736859"/>
                    </a:ext>
                  </a:extLst>
                </a:gridCol>
                <a:gridCol w="807888">
                  <a:extLst>
                    <a:ext uri="{9D8B030D-6E8A-4147-A177-3AD203B41FA5}">
                      <a16:colId xmlns:a16="http://schemas.microsoft.com/office/drawing/2014/main" val="3562285403"/>
                    </a:ext>
                  </a:extLst>
                </a:gridCol>
              </a:tblGrid>
              <a:tr h="285899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examen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enero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febrero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marzo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abril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mayo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junio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julio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agosto</a:t>
                      </a:r>
                      <a:endParaRPr lang="es-CO" sz="1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septiembre</a:t>
                      </a:r>
                      <a:endParaRPr lang="es-CO" sz="1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octubre</a:t>
                      </a:r>
                      <a:endParaRPr lang="es-CO" sz="1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noviembre</a:t>
                      </a:r>
                      <a:endParaRPr lang="es-CO" sz="1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diciembre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665893"/>
                  </a:ext>
                </a:extLst>
              </a:tr>
              <a:tr h="28589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ACIDO URICO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4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6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5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2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2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7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5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8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9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336146"/>
                  </a:ext>
                </a:extLst>
              </a:tr>
              <a:tr h="28589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COPROLOGICO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19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103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873012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GRAVINDEX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95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3410409"/>
                  </a:ext>
                </a:extLst>
              </a:tr>
              <a:tr h="28589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FROTIS VAGINAL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2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237848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VDLR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1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1969478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VIH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391615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BILIRUBINA</a:t>
                      </a:r>
                      <a:endParaRPr lang="es-CO" sz="1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921066"/>
                  </a:ext>
                </a:extLst>
              </a:tr>
              <a:tr h="28589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TRIGLICERIDOS 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1401741"/>
                  </a:ext>
                </a:extLst>
              </a:tr>
              <a:tr h="28589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COLESTEROL TOTAL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4382035"/>
                  </a:ext>
                </a:extLst>
              </a:tr>
              <a:tr h="28589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COLESTEROL HADL 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2042565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BUN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7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95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320865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S. URETRAL 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7965123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KOH DE PIEL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73359"/>
                  </a:ext>
                </a:extLst>
              </a:tr>
              <a:tr h="285899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RECUENTO DE PLAQ 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347592"/>
                  </a:ext>
                </a:extLst>
              </a:tr>
              <a:tr h="285899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HEMOGRAMA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55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76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57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55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69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80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81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574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067658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GLICEMIA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77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57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59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74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64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522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676442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P.LIPIDICO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45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39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347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4063233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P. ORINA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63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41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336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819557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CREATININA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9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31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238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548041"/>
                  </a:ext>
                </a:extLst>
              </a:tr>
              <a:tr h="424901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BACILOSCOPIA DE ESPUTO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3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663649"/>
                  </a:ext>
                </a:extLst>
              </a:tr>
              <a:tr h="157955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266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366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231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43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109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163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121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229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268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305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</a:rPr>
                        <a:t>309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</a:rPr>
                        <a:t>2410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3" marR="7023" marT="70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0407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2123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1700755"/>
              </p:ext>
            </p:extLst>
          </p:nvPr>
        </p:nvGraphicFramePr>
        <p:xfrm>
          <a:off x="4519748" y="448639"/>
          <a:ext cx="6087292" cy="3113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4446642"/>
              </p:ext>
            </p:extLst>
          </p:nvPr>
        </p:nvGraphicFramePr>
        <p:xfrm>
          <a:off x="705393" y="3892731"/>
          <a:ext cx="5891348" cy="2677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7617823" y="4669970"/>
            <a:ext cx="2989217" cy="90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sz="1800" dirty="0" smtClean="0"/>
              <a:t>DTC: 15740 laboratorios</a:t>
            </a:r>
          </a:p>
          <a:p>
            <a:pPr marL="0" indent="0">
              <a:buNone/>
            </a:pPr>
            <a:r>
              <a:rPr lang="es-CO" sz="1800" dirty="0" smtClean="0"/>
              <a:t>Capita: 2410 laboratorios</a:t>
            </a:r>
            <a:endParaRPr lang="es-CO" sz="1800" dirty="0"/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520337" y="544581"/>
            <a:ext cx="3130730" cy="696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 smtClean="0">
                <a:solidFill>
                  <a:srgbClr val="002060"/>
                </a:solidFill>
              </a:rPr>
              <a:t>Laboratorios</a:t>
            </a:r>
            <a:endParaRPr lang="es-CO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6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4846" y="365126"/>
            <a:ext cx="10138954" cy="901972"/>
          </a:xfrm>
        </p:spPr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Contratos</a:t>
            </a:r>
            <a:endParaRPr lang="es-CO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De todo Corazón</a:t>
            </a:r>
          </a:p>
          <a:p>
            <a:r>
              <a:rPr lang="es-CO" dirty="0" smtClean="0"/>
              <a:t>Capita: Medicina </a:t>
            </a:r>
            <a:r>
              <a:rPr lang="es-CO" dirty="0"/>
              <a:t>G</a:t>
            </a:r>
            <a:r>
              <a:rPr lang="es-CO" dirty="0" smtClean="0"/>
              <a:t>eneral,  Odontología, Especialidades</a:t>
            </a:r>
          </a:p>
          <a:p>
            <a:r>
              <a:rPr lang="es-CO" dirty="0" smtClean="0"/>
              <a:t>Fisioterapia, Radiología</a:t>
            </a:r>
          </a:p>
          <a:p>
            <a:r>
              <a:rPr lang="es-CO" dirty="0" smtClean="0"/>
              <a:t>Laboratorios</a:t>
            </a:r>
          </a:p>
          <a:p>
            <a:endParaRPr lang="es-CO" dirty="0" smtClean="0"/>
          </a:p>
          <a:p>
            <a:endParaRPr lang="es-CO" dirty="0" smtClean="0"/>
          </a:p>
          <a:p>
            <a:endParaRPr lang="es-CO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74420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576194"/>
              </p:ext>
            </p:extLst>
          </p:nvPr>
        </p:nvGraphicFramePr>
        <p:xfrm>
          <a:off x="10744200" y="0"/>
          <a:ext cx="1447800" cy="956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Imagen de mapa de bits" r:id="rId3" imgW="2180952" imgH="2419048" progId="Paint.Picture">
                  <p:embed/>
                </p:oleObj>
              </mc:Choice>
              <mc:Fallback>
                <p:oleObj name="Imagen de mapa de bits" r:id="rId3" imgW="2180952" imgH="241904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4200" y="0"/>
                        <a:ext cx="1447800" cy="9566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419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/>
          <p:cNvGraphicFramePr>
            <a:graphicFrameLocks noChangeAspect="1"/>
          </p:cNvGraphicFramePr>
          <p:nvPr>
            <p:extLst/>
          </p:nvPr>
        </p:nvGraphicFramePr>
        <p:xfrm>
          <a:off x="-1" y="0"/>
          <a:ext cx="12192001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Imagen de mapa de bits" r:id="rId3" imgW="2180952" imgH="2419048" progId="Paint.Picture">
                  <p:embed/>
                </p:oleObj>
              </mc:Choice>
              <mc:Fallback>
                <p:oleObj name="Imagen de mapa de bits" r:id="rId3" imgW="2180952" imgH="2419048" progId="Paint.Picture">
                  <p:embed/>
                  <p:pic>
                    <p:nvPicPr>
                      <p:cNvPr id="4" name="Obje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" y="0"/>
                        <a:ext cx="12192001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3999" y="3137095"/>
            <a:ext cx="9144000" cy="1090320"/>
          </a:xfrm>
        </p:spPr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Indicadores de calidad</a:t>
            </a:r>
            <a:endParaRPr lang="es-CO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585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>
                <a:solidFill>
                  <a:srgbClr val="002060"/>
                </a:solidFill>
              </a:rPr>
              <a:t>Reportes obligatorios en salud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264979"/>
              </p:ext>
            </p:extLst>
          </p:nvPr>
        </p:nvGraphicFramePr>
        <p:xfrm>
          <a:off x="1350498" y="1690688"/>
          <a:ext cx="8074857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1619">
                  <a:extLst>
                    <a:ext uri="{9D8B030D-6E8A-4147-A177-3AD203B41FA5}">
                      <a16:colId xmlns:a16="http://schemas.microsoft.com/office/drawing/2014/main" val="1870265246"/>
                    </a:ext>
                  </a:extLst>
                </a:gridCol>
                <a:gridCol w="2691619">
                  <a:extLst>
                    <a:ext uri="{9D8B030D-6E8A-4147-A177-3AD203B41FA5}">
                      <a16:colId xmlns:a16="http://schemas.microsoft.com/office/drawing/2014/main" val="3277824072"/>
                    </a:ext>
                  </a:extLst>
                </a:gridCol>
                <a:gridCol w="2691619">
                  <a:extLst>
                    <a:ext uri="{9D8B030D-6E8A-4147-A177-3AD203B41FA5}">
                      <a16:colId xmlns:a16="http://schemas.microsoft.com/office/drawing/2014/main" val="2002862174"/>
                    </a:ext>
                  </a:extLst>
                </a:gridCol>
              </a:tblGrid>
              <a:tr h="358512"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Reporte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Periodicidad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Estado</a:t>
                      </a:r>
                      <a:endParaRPr lang="es-CO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014642"/>
                  </a:ext>
                </a:extLst>
              </a:tr>
              <a:tr h="358512"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Res.</a:t>
                      </a:r>
                      <a:r>
                        <a:rPr lang="es-CO" sz="2000" baseline="0" dirty="0" smtClean="0"/>
                        <a:t> 256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Trimestral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Al </a:t>
                      </a:r>
                      <a:r>
                        <a:rPr lang="es-CO" sz="2000" dirty="0" err="1" smtClean="0"/>
                        <a:t>dia</a:t>
                      </a:r>
                      <a:endParaRPr lang="es-CO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24015"/>
                  </a:ext>
                </a:extLst>
              </a:tr>
              <a:tr h="358512"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PPSS Plan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Anual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Al</a:t>
                      </a:r>
                      <a:r>
                        <a:rPr lang="es-CO" sz="2000" baseline="0" dirty="0" smtClean="0"/>
                        <a:t> </a:t>
                      </a:r>
                      <a:r>
                        <a:rPr lang="es-CO" sz="2000" baseline="0" dirty="0" err="1" smtClean="0"/>
                        <a:t>dia</a:t>
                      </a:r>
                      <a:r>
                        <a:rPr lang="es-CO" sz="2000" baseline="0" dirty="0" smtClean="0"/>
                        <a:t> </a:t>
                      </a:r>
                      <a:endParaRPr lang="es-CO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141460"/>
                  </a:ext>
                </a:extLst>
              </a:tr>
              <a:tr h="358512"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PPS acciones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Anual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AL </a:t>
                      </a:r>
                      <a:r>
                        <a:rPr lang="es-CO" sz="2000" dirty="0" err="1" smtClean="0"/>
                        <a:t>dia</a:t>
                      </a:r>
                      <a:r>
                        <a:rPr lang="es-CO" sz="2000" dirty="0" smtClean="0"/>
                        <a:t> *</a:t>
                      </a:r>
                      <a:endParaRPr lang="es-CO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49215"/>
                  </a:ext>
                </a:extLst>
              </a:tr>
              <a:tr h="358512"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PAMEC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Anual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Al </a:t>
                      </a:r>
                      <a:r>
                        <a:rPr lang="es-CO" sz="2000" dirty="0" err="1" smtClean="0"/>
                        <a:t>dia</a:t>
                      </a:r>
                      <a:r>
                        <a:rPr lang="es-CO" sz="2000" dirty="0" smtClean="0"/>
                        <a:t> *</a:t>
                      </a:r>
                      <a:endParaRPr lang="es-CO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79484"/>
                  </a:ext>
                </a:extLst>
              </a:tr>
              <a:tr h="358512"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Farmacovigilancia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Mensual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Al </a:t>
                      </a:r>
                      <a:r>
                        <a:rPr lang="es-CO" sz="2000" dirty="0" err="1" smtClean="0"/>
                        <a:t>dia</a:t>
                      </a:r>
                      <a:endParaRPr lang="es-CO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73146"/>
                  </a:ext>
                </a:extLst>
              </a:tr>
              <a:tr h="358512"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Tecnovigilancia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Trimestral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Al </a:t>
                      </a:r>
                      <a:r>
                        <a:rPr lang="es-CO" sz="2000" dirty="0" err="1" smtClean="0"/>
                        <a:t>dia</a:t>
                      </a:r>
                      <a:endParaRPr lang="es-CO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791795"/>
                  </a:ext>
                </a:extLst>
              </a:tr>
              <a:tr h="358512"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Reactivo vigilancia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Trimestral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Al </a:t>
                      </a:r>
                      <a:r>
                        <a:rPr lang="es-CO" sz="2000" dirty="0" err="1" smtClean="0"/>
                        <a:t>dia</a:t>
                      </a:r>
                      <a:endParaRPr lang="es-CO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972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9244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Indicadores </a:t>
            </a:r>
            <a:r>
              <a:rPr lang="es-CO" b="1" dirty="0">
                <a:solidFill>
                  <a:srgbClr val="002060"/>
                </a:solidFill>
              </a:rPr>
              <a:t>Res. 256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263587"/>
              </p:ext>
            </p:extLst>
          </p:nvPr>
        </p:nvGraphicFramePr>
        <p:xfrm>
          <a:off x="718458" y="1371631"/>
          <a:ext cx="10635344" cy="4671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8836">
                  <a:extLst>
                    <a:ext uri="{9D8B030D-6E8A-4147-A177-3AD203B41FA5}">
                      <a16:colId xmlns:a16="http://schemas.microsoft.com/office/drawing/2014/main" val="809404889"/>
                    </a:ext>
                  </a:extLst>
                </a:gridCol>
                <a:gridCol w="2658836">
                  <a:extLst>
                    <a:ext uri="{9D8B030D-6E8A-4147-A177-3AD203B41FA5}">
                      <a16:colId xmlns:a16="http://schemas.microsoft.com/office/drawing/2014/main" val="2832753344"/>
                    </a:ext>
                  </a:extLst>
                </a:gridCol>
                <a:gridCol w="2658836">
                  <a:extLst>
                    <a:ext uri="{9D8B030D-6E8A-4147-A177-3AD203B41FA5}">
                      <a16:colId xmlns:a16="http://schemas.microsoft.com/office/drawing/2014/main" val="1677715532"/>
                    </a:ext>
                  </a:extLst>
                </a:gridCol>
                <a:gridCol w="2658836">
                  <a:extLst>
                    <a:ext uri="{9D8B030D-6E8A-4147-A177-3AD203B41FA5}">
                      <a16:colId xmlns:a16="http://schemas.microsoft.com/office/drawing/2014/main" val="26589952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16" marR="7016" marT="7016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META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Resultado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Análisis 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909811"/>
                  </a:ext>
                </a:extLst>
              </a:tr>
              <a:tr h="81526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TIEMPO PROMEDIO DE ESPERA PARA LA ASIGNACIÓN DE CITA DE MEDICINA GENERAL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16" marR="7016" marT="701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días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1101/110/=1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meta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983941"/>
                  </a:ext>
                </a:extLst>
              </a:tr>
              <a:tr h="898051"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TIEMPO PROMEDIO DE ESPERA PARA LA ASIGNACIÓN DE CITA DE ODONTOLOGÍA GENERAL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16" marR="7016" marT="701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días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1274/1274=1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meta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932677"/>
                  </a:ext>
                </a:extLst>
              </a:tr>
              <a:tr h="67353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PROPORCIÓN DE SATISFACCIÓN GLOBAL DE USUARIOS DE IPS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16" marR="7016" marT="701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296/296*100=100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meta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895293"/>
                  </a:ext>
                </a:extLst>
              </a:tr>
              <a:tr h="78579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PROPORCION DE USUARIOS QUE RECOMENDARIA SU IPS A UN FAMILIAR O AMIGO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16" marR="7016" marT="701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296/296*100=100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meta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926075"/>
                  </a:ext>
                </a:extLst>
              </a:tr>
              <a:tr h="33676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TASA DE CAIDAS EN C EXTERNA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16" marR="7016" marT="701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Gestionar el </a:t>
                      </a:r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meta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559824"/>
                  </a:ext>
                </a:extLst>
              </a:tr>
              <a:tr h="33676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TASA DE CAIDAS EN APOYO DX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16" marR="7016" marT="701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Gestionar el </a:t>
                      </a:r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meta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2972582"/>
                  </a:ext>
                </a:extLst>
              </a:tr>
              <a:tr h="22451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MEDICINA INTERNA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16" marR="7016" marT="701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</a:t>
                      </a:r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días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49/49=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meta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9301261"/>
                  </a:ext>
                </a:extLst>
              </a:tr>
              <a:tr h="1403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PEDIATRIA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16" marR="7016" marT="701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días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28/28=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meta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3694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023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Auditorias recibida</a:t>
            </a:r>
            <a:endParaRPr lang="es-CO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300623"/>
              </p:ext>
            </p:extLst>
          </p:nvPr>
        </p:nvGraphicFramePr>
        <p:xfrm>
          <a:off x="1547444" y="1690686"/>
          <a:ext cx="8665700" cy="462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6425">
                  <a:extLst>
                    <a:ext uri="{9D8B030D-6E8A-4147-A177-3AD203B41FA5}">
                      <a16:colId xmlns:a16="http://schemas.microsoft.com/office/drawing/2014/main" val="1870265246"/>
                    </a:ext>
                  </a:extLst>
                </a:gridCol>
                <a:gridCol w="2166425">
                  <a:extLst>
                    <a:ext uri="{9D8B030D-6E8A-4147-A177-3AD203B41FA5}">
                      <a16:colId xmlns:a16="http://schemas.microsoft.com/office/drawing/2014/main" val="3277824072"/>
                    </a:ext>
                  </a:extLst>
                </a:gridCol>
                <a:gridCol w="2166425">
                  <a:extLst>
                    <a:ext uri="{9D8B030D-6E8A-4147-A177-3AD203B41FA5}">
                      <a16:colId xmlns:a16="http://schemas.microsoft.com/office/drawing/2014/main" val="2002862174"/>
                    </a:ext>
                  </a:extLst>
                </a:gridCol>
                <a:gridCol w="2166425">
                  <a:extLst>
                    <a:ext uri="{9D8B030D-6E8A-4147-A177-3AD203B41FA5}">
                      <a16:colId xmlns:a16="http://schemas.microsoft.com/office/drawing/2014/main" val="14036745"/>
                    </a:ext>
                  </a:extLst>
                </a:gridCol>
              </a:tblGrid>
              <a:tr h="601021">
                <a:tc>
                  <a:txBody>
                    <a:bodyPr/>
                    <a:lstStyle/>
                    <a:p>
                      <a:r>
                        <a:rPr lang="es-CO" dirty="0" smtClean="0"/>
                        <a:t>Auditoria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Fecha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Resultado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Plan de mejora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014642"/>
                  </a:ext>
                </a:extLst>
              </a:tr>
              <a:tr h="1875344">
                <a:tc>
                  <a:txBody>
                    <a:bodyPr/>
                    <a:lstStyle/>
                    <a:p>
                      <a:r>
                        <a:rPr lang="es-CO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INTERVENTORIA CONTRATO 18596 – MI ATENCION INTEGRAL S.A.S. IPS - MUTUAL SER EPS OCTUBRE 2020</a:t>
                      </a:r>
                    </a:p>
                    <a:p>
                      <a:r>
                        <a:rPr lang="es-CO" sz="1800" b="1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eventos</a:t>
                      </a:r>
                      <a:endParaRPr lang="es-C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08-10-2020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Cumplimiento al 100%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NO enviaron acta con resultado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24015"/>
                  </a:ext>
                </a:extLst>
              </a:tr>
              <a:tr h="601021">
                <a:tc>
                  <a:txBody>
                    <a:bodyPr/>
                    <a:lstStyle/>
                    <a:p>
                      <a:r>
                        <a:rPr lang="es-CO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INFORME INTERVENTORIA CONTRATOS 19668 Y 20170 MI ATENCION INTEGRAL SAS IPS Y UT MIA SALUD IPS</a:t>
                      </a:r>
                    </a:p>
                    <a:p>
                      <a:r>
                        <a:rPr lang="es-CO" sz="1800" b="1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</a:t>
                      </a:r>
                      <a:endParaRPr lang="es-C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11-11-2020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1 INCUMPLIMIENTO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141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3408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240485"/>
              </p:ext>
            </p:extLst>
          </p:nvPr>
        </p:nvGraphicFramePr>
        <p:xfrm>
          <a:off x="-1" y="0"/>
          <a:ext cx="12192001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Imagen de mapa de bits" r:id="rId3" imgW="2180952" imgH="2419048" progId="Paint.Picture">
                  <p:embed/>
                </p:oleObj>
              </mc:Choice>
              <mc:Fallback>
                <p:oleObj name="Imagen de mapa de bits" r:id="rId3" imgW="2180952" imgH="2419048" progId="Paint.Picture">
                  <p:embed/>
                  <p:pic>
                    <p:nvPicPr>
                      <p:cNvPr id="5" name="Obje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" y="0"/>
                        <a:ext cx="12192001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3999" y="1727274"/>
            <a:ext cx="9144000" cy="2387600"/>
          </a:xfrm>
        </p:spPr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PROGRAMA DE TODO CORAZON</a:t>
            </a:r>
            <a:endParaRPr lang="es-CO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64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No de usuarios </a:t>
            </a:r>
            <a:r>
              <a:rPr lang="es-CO" dirty="0" smtClean="0"/>
              <a:t> asignados 2020</a:t>
            </a:r>
            <a:r>
              <a:rPr lang="es-CO" dirty="0" smtClean="0"/>
              <a:t>: 1700 </a:t>
            </a:r>
            <a:r>
              <a:rPr lang="es-CO" dirty="0" smtClean="0"/>
              <a:t>pacientes</a:t>
            </a:r>
          </a:p>
          <a:p>
            <a:pPr marL="0" indent="0">
              <a:buNone/>
            </a:pPr>
            <a:r>
              <a:rPr lang="es-CO" dirty="0" smtClean="0"/>
              <a:t>	No </a:t>
            </a:r>
            <a:r>
              <a:rPr lang="es-CO" dirty="0" smtClean="0"/>
              <a:t>de usuarios captados de la base</a:t>
            </a:r>
            <a:r>
              <a:rPr lang="es-CO" dirty="0"/>
              <a:t>: 1554 </a:t>
            </a:r>
            <a:r>
              <a:rPr lang="es-CO" dirty="0" smtClean="0"/>
              <a:t>captados (91%)</a:t>
            </a:r>
          </a:p>
          <a:p>
            <a:pPr marL="0" indent="0">
              <a:buNone/>
            </a:pPr>
            <a:r>
              <a:rPr lang="es-CO" dirty="0"/>
              <a:t>	</a:t>
            </a:r>
            <a:r>
              <a:rPr lang="es-CO" dirty="0"/>
              <a:t>146 no han hecho demanda </a:t>
            </a:r>
            <a:r>
              <a:rPr lang="es-CO" dirty="0" smtClean="0"/>
              <a:t>inducida (8.6%)</a:t>
            </a:r>
            <a:endParaRPr lang="es-CO" dirty="0"/>
          </a:p>
          <a:p>
            <a:pPr marL="0" indent="0">
              <a:buNone/>
            </a:pPr>
            <a:endParaRPr lang="es-CO" dirty="0" smtClean="0"/>
          </a:p>
          <a:p>
            <a:r>
              <a:rPr lang="es-CO" dirty="0" smtClean="0"/>
              <a:t>Pacientes nuevos: 110</a:t>
            </a: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8744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9169" y="195943"/>
            <a:ext cx="9293975" cy="894489"/>
          </a:xfrm>
        </p:spPr>
        <p:txBody>
          <a:bodyPr>
            <a:normAutofit fontScale="90000"/>
          </a:bodyPr>
          <a:lstStyle/>
          <a:p>
            <a:r>
              <a:rPr lang="es-CO" sz="3600" b="1" dirty="0" smtClean="0">
                <a:solidFill>
                  <a:srgbClr val="002060"/>
                </a:solidFill>
              </a:rPr>
              <a:t>Usuarios en el programa DTC Pacientes recibidos al inicio del contrato</a:t>
            </a:r>
            <a:endParaRPr lang="es-CO" sz="36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04784"/>
              </p:ext>
            </p:extLst>
          </p:nvPr>
        </p:nvGraphicFramePr>
        <p:xfrm>
          <a:off x="919170" y="1267096"/>
          <a:ext cx="10353660" cy="53958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7356">
                  <a:extLst>
                    <a:ext uri="{9D8B030D-6E8A-4147-A177-3AD203B41FA5}">
                      <a16:colId xmlns:a16="http://schemas.microsoft.com/office/drawing/2014/main" val="1891616134"/>
                    </a:ext>
                  </a:extLst>
                </a:gridCol>
                <a:gridCol w="2259874">
                  <a:extLst>
                    <a:ext uri="{9D8B030D-6E8A-4147-A177-3AD203B41FA5}">
                      <a16:colId xmlns:a16="http://schemas.microsoft.com/office/drawing/2014/main" val="2706357461"/>
                    </a:ext>
                  </a:extLst>
                </a:gridCol>
                <a:gridCol w="1933303">
                  <a:extLst>
                    <a:ext uri="{9D8B030D-6E8A-4147-A177-3AD203B41FA5}">
                      <a16:colId xmlns:a16="http://schemas.microsoft.com/office/drawing/2014/main" val="538720460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3361967574"/>
                    </a:ext>
                  </a:extLst>
                </a:gridCol>
                <a:gridCol w="1162594">
                  <a:extLst>
                    <a:ext uri="{9D8B030D-6E8A-4147-A177-3AD203B41FA5}">
                      <a16:colId xmlns:a16="http://schemas.microsoft.com/office/drawing/2014/main" val="1656914037"/>
                    </a:ext>
                  </a:extLst>
                </a:gridCol>
                <a:gridCol w="1109927">
                  <a:extLst>
                    <a:ext uri="{9D8B030D-6E8A-4147-A177-3AD203B41FA5}">
                      <a16:colId xmlns:a16="http://schemas.microsoft.com/office/drawing/2014/main" val="4141559038"/>
                    </a:ext>
                  </a:extLst>
                </a:gridCol>
              </a:tblGrid>
              <a:tr h="12947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Mes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N° pacientes atendidos por medico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N° pacientes atendidos por otros profesionales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N° pacientes a los que se les realizó laboratorio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N° pacientes muertos o retirados de la EPS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N° pacientes reportados por </a:t>
                      </a:r>
                      <a:r>
                        <a:rPr lang="es-CO" sz="1400" dirty="0" err="1">
                          <a:effectLst/>
                        </a:rPr>
                        <a:t>eps</a:t>
                      </a:r>
                      <a:r>
                        <a:rPr lang="es-CO" sz="1400" dirty="0">
                          <a:effectLst/>
                        </a:rPr>
                        <a:t> como portabilidad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524401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</a:rPr>
                        <a:t>Enero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 </a:t>
                      </a:r>
                      <a:r>
                        <a:rPr lang="es-CO" sz="1400" dirty="0" smtClean="0">
                          <a:effectLst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81891691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</a:rPr>
                        <a:t>Febrero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 </a:t>
                      </a:r>
                      <a:r>
                        <a:rPr lang="es-CO" sz="1400" dirty="0" smtClean="0">
                          <a:effectLst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566288051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</a:rPr>
                        <a:t>Marzo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 </a:t>
                      </a:r>
                      <a:r>
                        <a:rPr lang="es-CO" sz="1400" dirty="0" smtClean="0">
                          <a:effectLst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098829160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</a:rPr>
                        <a:t>Abril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 </a:t>
                      </a:r>
                      <a:r>
                        <a:rPr lang="es-CO" sz="1400" dirty="0" smtClean="0">
                          <a:effectLst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286693777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</a:rPr>
                        <a:t>Mayo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 </a:t>
                      </a:r>
                      <a:r>
                        <a:rPr lang="es-CO" sz="1400" dirty="0" smtClean="0">
                          <a:effectLst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684113676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</a:rPr>
                        <a:t>Junio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 </a:t>
                      </a:r>
                      <a:r>
                        <a:rPr lang="es-CO" sz="1400" dirty="0" smtClean="0">
                          <a:effectLst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576056564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effectLst/>
                        </a:rPr>
                        <a:t>Julio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 </a:t>
                      </a:r>
                      <a:r>
                        <a:rPr lang="es-CO" sz="1400" dirty="0" smtClean="0">
                          <a:effectLst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794503164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effectLst/>
                        </a:rPr>
                        <a:t>Agosto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 </a:t>
                      </a:r>
                      <a:r>
                        <a:rPr lang="es-CO" sz="1400" dirty="0" smtClean="0">
                          <a:effectLst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561263695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Septiembre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223532878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Octubre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99022496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Noviembre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928212742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Diciembre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143195257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CO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342748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34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9169" y="195943"/>
            <a:ext cx="8942283" cy="894489"/>
          </a:xfrm>
        </p:spPr>
        <p:txBody>
          <a:bodyPr>
            <a:normAutofit fontScale="90000"/>
          </a:bodyPr>
          <a:lstStyle/>
          <a:p>
            <a:r>
              <a:rPr lang="es-CO" sz="3600" b="1" dirty="0" smtClean="0">
                <a:solidFill>
                  <a:srgbClr val="002060"/>
                </a:solidFill>
              </a:rPr>
              <a:t>Usuarios en el programa RTC - Pacientes nuevos captados 110</a:t>
            </a:r>
            <a:endParaRPr lang="es-CO" sz="36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091583"/>
              </p:ext>
            </p:extLst>
          </p:nvPr>
        </p:nvGraphicFramePr>
        <p:xfrm>
          <a:off x="919170" y="1267096"/>
          <a:ext cx="10353660" cy="51337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7356">
                  <a:extLst>
                    <a:ext uri="{9D8B030D-6E8A-4147-A177-3AD203B41FA5}">
                      <a16:colId xmlns:a16="http://schemas.microsoft.com/office/drawing/2014/main" val="1891616134"/>
                    </a:ext>
                  </a:extLst>
                </a:gridCol>
                <a:gridCol w="2259874">
                  <a:extLst>
                    <a:ext uri="{9D8B030D-6E8A-4147-A177-3AD203B41FA5}">
                      <a16:colId xmlns:a16="http://schemas.microsoft.com/office/drawing/2014/main" val="2706357461"/>
                    </a:ext>
                  </a:extLst>
                </a:gridCol>
                <a:gridCol w="1933303">
                  <a:extLst>
                    <a:ext uri="{9D8B030D-6E8A-4147-A177-3AD203B41FA5}">
                      <a16:colId xmlns:a16="http://schemas.microsoft.com/office/drawing/2014/main" val="538720460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3361967574"/>
                    </a:ext>
                  </a:extLst>
                </a:gridCol>
                <a:gridCol w="1162594">
                  <a:extLst>
                    <a:ext uri="{9D8B030D-6E8A-4147-A177-3AD203B41FA5}">
                      <a16:colId xmlns:a16="http://schemas.microsoft.com/office/drawing/2014/main" val="1656914037"/>
                    </a:ext>
                  </a:extLst>
                </a:gridCol>
                <a:gridCol w="1109927">
                  <a:extLst>
                    <a:ext uri="{9D8B030D-6E8A-4147-A177-3AD203B41FA5}">
                      <a16:colId xmlns:a16="http://schemas.microsoft.com/office/drawing/2014/main" val="4141559038"/>
                    </a:ext>
                  </a:extLst>
                </a:gridCol>
              </a:tblGrid>
              <a:tr h="12947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Mes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pacientes atendidos por medico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pacientes atendidos por otros profesionales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pacientes a los que se les realizó laboratorio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pacientes muertos o retirados de la EPS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pacientes reportados por </a:t>
                      </a:r>
                      <a:r>
                        <a:rPr lang="es-CO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eps</a:t>
                      </a:r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como portabilidad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524401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Enero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891691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Febrero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6288051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Marzo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8829160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Abril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6693777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Mayo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4113676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Junio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6056564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Julio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4503164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Agosto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1263695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Septiembre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3532878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Octubre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022496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Noviembre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8212742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Diciembre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3195257"/>
                  </a:ext>
                </a:extLst>
              </a:tr>
              <a:tr h="295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effectLst/>
                        </a:rPr>
                        <a:t>Total</a:t>
                      </a:r>
                      <a:endParaRPr lang="es-C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2748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69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092"/>
          </a:xfrm>
        </p:spPr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Indicadores Programa DTC</a:t>
            </a:r>
            <a:endParaRPr lang="es-CO" b="1" dirty="0">
              <a:solidFill>
                <a:srgbClr val="002060"/>
              </a:solidFill>
            </a:endParaRPr>
          </a:p>
        </p:txBody>
      </p:sp>
      <p:pic>
        <p:nvPicPr>
          <p:cNvPr id="7" name="Imagen 6"/>
          <p:cNvPicPr/>
          <p:nvPr/>
        </p:nvPicPr>
        <p:blipFill rotWithShape="1">
          <a:blip r:embed="rId2"/>
          <a:srcRect l="1357" t="9170" r="15340" b="7577"/>
          <a:stretch/>
        </p:blipFill>
        <p:spPr bwMode="auto">
          <a:xfrm>
            <a:off x="838200" y="1227909"/>
            <a:ext cx="10800806" cy="538189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9622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092"/>
          </a:xfrm>
        </p:spPr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Indicadores Programa DTC</a:t>
            </a:r>
            <a:endParaRPr lang="es-CO" b="1" dirty="0">
              <a:solidFill>
                <a:srgbClr val="002060"/>
              </a:solidFill>
            </a:endParaRPr>
          </a:p>
        </p:txBody>
      </p:sp>
      <p:pic>
        <p:nvPicPr>
          <p:cNvPr id="4" name="Marcador de contenido 3"/>
          <p:cNvPicPr>
            <a:picLocks noGrp="1"/>
          </p:cNvPicPr>
          <p:nvPr>
            <p:ph idx="1"/>
          </p:nvPr>
        </p:nvPicPr>
        <p:blipFill rotWithShape="1">
          <a:blip r:embed="rId2"/>
          <a:srcRect l="1900" t="33783" r="16153" b="24711"/>
          <a:stretch/>
        </p:blipFill>
        <p:spPr bwMode="auto">
          <a:xfrm>
            <a:off x="694509" y="1179985"/>
            <a:ext cx="10515600" cy="384921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n 5"/>
          <p:cNvPicPr/>
          <p:nvPr/>
        </p:nvPicPr>
        <p:blipFill rotWithShape="1">
          <a:blip r:embed="rId3"/>
          <a:srcRect l="13840" t="56950" r="15746" b="33880"/>
          <a:stretch/>
        </p:blipFill>
        <p:spPr bwMode="auto">
          <a:xfrm>
            <a:off x="838199" y="5349647"/>
            <a:ext cx="10371909" cy="11817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618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092"/>
          </a:xfrm>
        </p:spPr>
        <p:txBody>
          <a:bodyPr/>
          <a:lstStyle/>
          <a:p>
            <a:r>
              <a:rPr lang="es-CO" b="1" dirty="0" smtClean="0">
                <a:solidFill>
                  <a:srgbClr val="002060"/>
                </a:solidFill>
              </a:rPr>
              <a:t>Indicadores Programa DTC</a:t>
            </a:r>
            <a:endParaRPr lang="es-CO" b="1" dirty="0">
              <a:solidFill>
                <a:srgbClr val="002060"/>
              </a:solidFill>
            </a:endParaRPr>
          </a:p>
        </p:txBody>
      </p:sp>
      <p:pic>
        <p:nvPicPr>
          <p:cNvPr id="5" name="Imagen 4"/>
          <p:cNvPicPr/>
          <p:nvPr/>
        </p:nvPicPr>
        <p:blipFill rotWithShape="1">
          <a:blip r:embed="rId2"/>
          <a:srcRect l="1628" t="34749" r="16697" b="42568"/>
          <a:stretch/>
        </p:blipFill>
        <p:spPr bwMode="auto">
          <a:xfrm>
            <a:off x="1031966" y="1371600"/>
            <a:ext cx="9209314" cy="275626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4918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</TotalTime>
  <Words>1283</Words>
  <Application>Microsoft Office PowerPoint</Application>
  <PresentationFormat>Panorámica</PresentationFormat>
  <Paragraphs>999</Paragraphs>
  <Slides>23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Tema de Office</vt:lpstr>
      <vt:lpstr>Imagen de mapa de bits</vt:lpstr>
      <vt:lpstr>RESULTADOS INDICADORES 2020</vt:lpstr>
      <vt:lpstr>Contratos</vt:lpstr>
      <vt:lpstr>PROGRAMA DE TODO CORAZON</vt:lpstr>
      <vt:lpstr>Presentación de PowerPoint</vt:lpstr>
      <vt:lpstr>Usuarios en el programa DTC Pacientes recibidos al inicio del contrato</vt:lpstr>
      <vt:lpstr>Usuarios en el programa RTC - Pacientes nuevos captados 110</vt:lpstr>
      <vt:lpstr>Indicadores Programa DTC</vt:lpstr>
      <vt:lpstr>Indicadores Programa DTC</vt:lpstr>
      <vt:lpstr>Indicadores Programa DTC</vt:lpstr>
      <vt:lpstr>Indicadores Programa DTC</vt:lpstr>
      <vt:lpstr>CAPITA</vt:lpstr>
      <vt:lpstr>Atenciones médicas</vt:lpstr>
      <vt:lpstr>Fisioterapia</vt:lpstr>
      <vt:lpstr>Especialistas</vt:lpstr>
      <vt:lpstr>Radiología</vt:lpstr>
      <vt:lpstr>Laboratorios</vt:lpstr>
      <vt:lpstr>DTC</vt:lpstr>
      <vt:lpstr>CAPITA</vt:lpstr>
      <vt:lpstr>Presentación de PowerPoint</vt:lpstr>
      <vt:lpstr>Indicadores de calidad</vt:lpstr>
      <vt:lpstr>Reportes obligatorios en salud</vt:lpstr>
      <vt:lpstr>Indicadores Res. 256</vt:lpstr>
      <vt:lpstr>Auditorias recibida</vt:lpstr>
    </vt:vector>
  </TitlesOfParts>
  <Company>Suramericana de Seguros S.A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RESULTADOS INDICADORES 2020</dc:title>
  <dc:creator>Maria Del Pilar Melendez Iglesias</dc:creator>
  <cp:lastModifiedBy>Maria Del Pilar Melendez Iglesias</cp:lastModifiedBy>
  <cp:revision>32</cp:revision>
  <dcterms:created xsi:type="dcterms:W3CDTF">2021-01-22T14:50:03Z</dcterms:created>
  <dcterms:modified xsi:type="dcterms:W3CDTF">2021-01-25T12:15:35Z</dcterms:modified>
</cp:coreProperties>
</file>